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42011C-C7BD-44A8-BF91-CBC7E6E81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009F1BA-3D4D-48CE-8CDC-12C40DC0D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CA36E99-88D9-4047-8325-FC187F297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200655-8743-4598-8530-36ADF4E7D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5F5C66-E898-4140-BE27-7F46254B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7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B1DFE7-C155-4991-915C-1AD1803D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4DCEA3-94FE-4835-8E72-3A5E91972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47C4692-E1D8-4B9D-BF70-C86092FAD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B5F550-12BE-4211-B7A9-D565B90B0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F1D1CF-F6E5-450C-BCE8-5A2960C66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9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00068F-1ED2-498C-B5B4-D315C061B9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B2D0489-73F6-41A6-84D9-883C266E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6DF03F-7393-4709-9D5F-80600831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81B052-ECBD-49EA-B3ED-58C719B0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DFFA66-6BCA-41FF-84DA-A7AC0C85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6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D3ABBF-B70B-4298-9113-94836BD13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A18B5C-159E-4492-AC2D-23062AE9D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4D4E61-544B-4939-A797-9C3DBE810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E70A36E-DE40-4AC8-A7D7-A3B5CF5A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2F1C6F-D16D-4851-9366-82A20658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DEA38E-37C8-412D-8436-5DEA8769F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9AE25D-94A7-4DE1-B5F8-47BEFDC97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F558B6-FBA6-4B09-9403-F1372C0B2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5C7DD-6163-4C55-A836-ECC4BB29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1BBA351-5CAD-4963-8E81-E0C0670D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1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3D537F-0621-4C8E-B903-B04BB526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12652A-D2B9-47B8-8F2E-AFBAACE0D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164AED-1D93-4BD6-90F9-19B6F4E4A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7376A1-65A2-4CB8-8769-6416F9BA9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BBDC7C-7B3E-4503-A518-80EE059A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29CE05E-C205-4D52-B321-D0D6FDCFD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3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463917-6470-44F4-B28A-24ED13EEB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1553B00-C75B-4C36-B6E5-54C255622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21B60A-969B-41EF-A76B-29C541E94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AD93FE8-D3D3-4E7F-BFA3-B0EC797E0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982C06F-3F8D-4CC8-AE60-7DB6EA8EB2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8498AA8-6E48-4B20-B544-A0F9788E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E6C7D-8CB8-4D5A-9F7C-CDCA63849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9DD19B1-4768-4CDF-9E40-5A85BAE35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2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F9FAD6-F0AC-41A8-B258-F3E63017E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3AD261E-1D51-485C-9973-8762D23A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F8A11A7-0611-4438-BA84-C271D713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1161812-4172-487B-BD77-D31ECBB54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5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139E592-09B4-46F9-859F-B0F03F5E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BE50EDF-CFCF-425B-A0A3-4A78248C7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BCFB74B-6B2F-4BC7-8FC1-2E639544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6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EFD872-1643-4C9E-96E6-EFF31D88D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38DC55-AC3D-4BF0-B806-DC3FF9E6E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D5C5E10-EE3A-4881-90CA-272EDFFEA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29EFFA-F4C8-4F5C-A089-4C1F1A857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488F7C-122D-44DD-8397-286F906D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B63DA2A-7665-499D-BD73-62DA9D0D8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FC480-6B4F-43EE-A5C9-137D6300A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17CC4A7-5FFA-4F76-B4D9-2C7563E86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DC25F1-28B6-473C-A027-1876D9666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FF6F5FD-FB6D-48B2-AB1D-924EDB99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8B2937-7F54-4097-A16D-84692B92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46D3B99-E8EB-4D23-9D52-B901D0DC3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7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F670B95-6CFD-41C9-BC91-3BF3FB84F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1806E6-2BA6-42C4-9FB8-6417878A5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153C59-1A44-4923-92AE-0AB2638F7F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F069-9A7F-492C-B4E5-579FF5A62AD9}" type="datetimeFigureOut">
              <a:rPr lang="en-US" smtClean="0"/>
              <a:t>13/12/2018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03990E-5DCA-4564-A276-516AC10AD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8807C2-1C4B-4282-96F0-0E1FDC0FFF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3B9D-AB2E-4C97-BD75-5851D0088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28AA22-62CB-4787-A64F-C19F2DBDA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Article 12 Universal Declaration of Human Rights</a:t>
            </a:r>
            <a:br>
              <a:rPr lang="en-US" sz="4400" dirty="0"/>
            </a:br>
            <a:r>
              <a:rPr lang="en-US" sz="4400" dirty="0"/>
              <a:t>Right to Private Life and Family Life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809D696-C5F3-44FE-B460-DCB69A821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25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7FAB31-21FD-4570-A469-44B09D5A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F8526F-D544-4977-84D4-E5B87676A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Very important rights</a:t>
            </a:r>
          </a:p>
          <a:p>
            <a:pPr lvl="1"/>
            <a:r>
              <a:rPr lang="en-US" dirty="0"/>
              <a:t>Private life: each human being is an individual with his or her own personality, desires, dreams, ways of </a:t>
            </a:r>
            <a:r>
              <a:rPr lang="en-US" dirty="0" smtClean="0"/>
              <a:t>life,…  </a:t>
            </a:r>
            <a:endParaRPr lang="en-US" dirty="0"/>
          </a:p>
          <a:p>
            <a:pPr lvl="1"/>
            <a:r>
              <a:rPr lang="en-US" dirty="0"/>
              <a:t>Family life: human beings are social animals which long for companionship and try to establish </a:t>
            </a:r>
            <a:r>
              <a:rPr lang="en-US" dirty="0" smtClean="0"/>
              <a:t>a family </a:t>
            </a:r>
            <a:endParaRPr lang="en-US" dirty="0"/>
          </a:p>
          <a:p>
            <a:r>
              <a:rPr lang="en-US" dirty="0"/>
              <a:t>Right to private life has become difficult to shield in contemporary societies due to data collection, social media,…</a:t>
            </a:r>
          </a:p>
          <a:p>
            <a:r>
              <a:rPr lang="en-US" dirty="0"/>
              <a:t>Due to the importance of family within societies, what is a family was and is often very highly regulated and forms part of the public order</a:t>
            </a:r>
          </a:p>
          <a:p>
            <a:pPr lvl="1"/>
            <a:r>
              <a:rPr lang="en-US" dirty="0"/>
              <a:t>The 19</a:t>
            </a:r>
            <a:r>
              <a:rPr lang="en-US" baseline="30000" dirty="0"/>
              <a:t>th</a:t>
            </a:r>
            <a:r>
              <a:rPr lang="en-US" dirty="0"/>
              <a:t> century traditional family unit (spouses, children, occasionally ascendants) has become the core ideal of family </a:t>
            </a:r>
          </a:p>
          <a:p>
            <a:pPr lvl="1"/>
            <a:r>
              <a:rPr lang="en-US" dirty="0"/>
              <a:t>Challenges to this ideal by non-traditional family units which have been marginalized and </a:t>
            </a:r>
            <a:r>
              <a:rPr lang="en-US" dirty="0" smtClean="0"/>
              <a:t>villainized </a:t>
            </a:r>
            <a:endParaRPr lang="en-US" dirty="0"/>
          </a:p>
          <a:p>
            <a:pPr lvl="1"/>
            <a:r>
              <a:rPr lang="en-US" dirty="0"/>
              <a:t>Subject to significant changes over time and ideological “battles”</a:t>
            </a:r>
          </a:p>
          <a:p>
            <a:r>
              <a:rPr lang="en-US" dirty="0"/>
              <a:t>How have these rights evolved and how do they remain relevant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ACA76B-D60B-4950-B498-09D37F0DD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C51DE0-070F-4811-8AC4-1E6E7F054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Article 12 UDHR: “No one shall be subjected to arbitrary interference with his privacy, family, home or correspondence, nor to attacks upon his </a:t>
            </a:r>
            <a:r>
              <a:rPr lang="en-US" dirty="0" err="1"/>
              <a:t>honour</a:t>
            </a:r>
            <a:r>
              <a:rPr lang="en-US" dirty="0"/>
              <a:t> and reputation. Everyone has the right to the protection of the law against such interference or attacks”</a:t>
            </a:r>
          </a:p>
          <a:p>
            <a:r>
              <a:rPr lang="en-US" dirty="0"/>
              <a:t>Article 16 UDHR:</a:t>
            </a:r>
            <a:r>
              <a:rPr lang="en-US" b="1" dirty="0"/>
              <a:t> </a:t>
            </a:r>
          </a:p>
          <a:p>
            <a:pPr lvl="1"/>
            <a:r>
              <a:rPr lang="en-US" b="1" dirty="0"/>
              <a:t>“</a:t>
            </a:r>
            <a:r>
              <a:rPr lang="en-US" dirty="0"/>
              <a:t>(1) Men and women of full age, without any limitation due to race, nationality or religion, have the right to marry and to found a family. They are entitled to equal rights as to marriage, during marriage and at its dissolution.</a:t>
            </a:r>
          </a:p>
          <a:p>
            <a:pPr lvl="1"/>
            <a:r>
              <a:rPr lang="en-US" dirty="0"/>
              <a:t>(2) Marriage shall be entered into only with the free and full consent of the intending spouses</a:t>
            </a:r>
          </a:p>
          <a:p>
            <a:pPr lvl="1"/>
            <a:r>
              <a:rPr lang="en-US" dirty="0"/>
              <a:t>(3) The family is the natural and fundamental group unit of society and is entitled to protection by society and the State.”</a:t>
            </a:r>
          </a:p>
          <a:p>
            <a:r>
              <a:rPr lang="en-US" dirty="0"/>
              <a:t>Article 17 ICCPR + Article 23 ICCPR</a:t>
            </a:r>
          </a:p>
          <a:p>
            <a:r>
              <a:rPr lang="en-US" dirty="0"/>
              <a:t>Article 8 ECHR + Article 12 ECHR</a:t>
            </a:r>
          </a:p>
          <a:p>
            <a:r>
              <a:rPr lang="en-US" dirty="0"/>
              <a:t>Article 11 ACHR + Article 17 ACHR</a:t>
            </a:r>
          </a:p>
          <a:p>
            <a:r>
              <a:rPr lang="en-US" dirty="0"/>
              <a:t>Article 18 ACHPR (only duty to protect family life)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4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AE5500-DF2E-46DC-AF1C-471DFF8E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Contours of the Human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8FA4B9-A1D4-41F8-A5AB-15FECB11C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5572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Two component rights: right to private life and family life</a:t>
            </a:r>
          </a:p>
          <a:p>
            <a:r>
              <a:rPr lang="en-US" dirty="0"/>
              <a:t>Right to private life</a:t>
            </a:r>
          </a:p>
          <a:p>
            <a:pPr lvl="1"/>
            <a:r>
              <a:rPr lang="en-US" dirty="0"/>
              <a:t>Right to be left alone? More fundamentally: the individual’s freedom as a self-governing being, who, as long as his freedom does not interfere with society, is not subject to regulation; it includes the right to seek relations with others</a:t>
            </a:r>
          </a:p>
          <a:p>
            <a:pPr lvl="1"/>
            <a:r>
              <a:rPr lang="en-US" dirty="0"/>
              <a:t>Very wide-ranging: from correspondence, to mass surveillance, to a person’s intimacy, identity, name, gender, </a:t>
            </a:r>
            <a:r>
              <a:rPr lang="en-US" dirty="0" err="1"/>
              <a:t>honour</a:t>
            </a:r>
            <a:r>
              <a:rPr lang="en-US" dirty="0"/>
              <a:t>, dignity, appearance, feelings and sexual orientation</a:t>
            </a:r>
          </a:p>
          <a:p>
            <a:r>
              <a:rPr lang="en-US" dirty="0"/>
              <a:t>Right to family life</a:t>
            </a:r>
          </a:p>
          <a:p>
            <a:pPr lvl="1"/>
            <a:r>
              <a:rPr lang="en-US" dirty="0"/>
              <a:t>Individuals who choose to form a family must be free from interference in family affairs</a:t>
            </a:r>
          </a:p>
          <a:p>
            <a:pPr lvl="1"/>
            <a:r>
              <a:rPr lang="en-US" dirty="0"/>
              <a:t>Related to the right to marry, which the State has to provide by law</a:t>
            </a:r>
          </a:p>
          <a:p>
            <a:pPr lvl="1"/>
            <a:r>
              <a:rPr lang="en-US" dirty="0"/>
              <a:t>If a relationship does not fall within family life, it can still be part of private life</a:t>
            </a:r>
          </a:p>
          <a:p>
            <a:r>
              <a:rPr lang="en-US" dirty="0"/>
              <a:t>Both rights involve a negative and positive duty</a:t>
            </a:r>
          </a:p>
          <a:p>
            <a:r>
              <a:rPr lang="en-US" dirty="0"/>
              <a:t>Not absolute: arbitrary interference is prohibited</a:t>
            </a:r>
          </a:p>
        </p:txBody>
      </p:sp>
    </p:spTree>
    <p:extLst>
      <p:ext uri="{BB962C8B-B14F-4D97-AF65-F5344CB8AC3E}">
        <p14:creationId xmlns:p14="http://schemas.microsoft.com/office/powerpoint/2010/main" val="15627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B4AEA4-6E58-4401-BED7-8CAE435B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to Private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DE2DFE-26E8-4394-A9F5-4013D689C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Non-exhaustive scope, which allows to right to be applicable to a wide spectrum of situations and to an evolutionary interpretation </a:t>
            </a:r>
          </a:p>
          <a:p>
            <a:r>
              <a:rPr lang="en-US" dirty="0"/>
              <a:t>In 1948 the main concern was to protect the home and correspondence and the good social standing of a person (“</a:t>
            </a:r>
            <a:r>
              <a:rPr lang="en-US" dirty="0" err="1"/>
              <a:t>honour</a:t>
            </a:r>
            <a:r>
              <a:rPr lang="en-US" dirty="0"/>
              <a:t> and reputation”) </a:t>
            </a:r>
          </a:p>
          <a:p>
            <a:r>
              <a:rPr lang="en-US" dirty="0"/>
              <a:t>Over time, right to private life has been successfully relied upon by marginalized groups</a:t>
            </a:r>
          </a:p>
          <a:p>
            <a:pPr lvl="1"/>
            <a:r>
              <a:rPr lang="en-US" dirty="0"/>
              <a:t>Transgender persons: </a:t>
            </a:r>
          </a:p>
          <a:p>
            <a:pPr lvl="2"/>
            <a:r>
              <a:rPr lang="en-US" i="1" dirty="0"/>
              <a:t>Rees v. United Kingdom </a:t>
            </a:r>
            <a:r>
              <a:rPr lang="en-US" dirty="0"/>
              <a:t>(1986): no violation of right to private life (and right to marry)</a:t>
            </a:r>
          </a:p>
          <a:p>
            <a:pPr lvl="2"/>
            <a:r>
              <a:rPr lang="en-US" i="1" dirty="0"/>
              <a:t>B. v France </a:t>
            </a:r>
            <a:r>
              <a:rPr lang="en-US" dirty="0"/>
              <a:t>(1992): first time violation of right to private life</a:t>
            </a:r>
          </a:p>
          <a:p>
            <a:pPr lvl="2"/>
            <a:r>
              <a:rPr lang="en-US" i="1" dirty="0"/>
              <a:t>Christine Goodwin v. United Kingdom</a:t>
            </a:r>
            <a:r>
              <a:rPr lang="en-US" dirty="0"/>
              <a:t>; </a:t>
            </a:r>
            <a:r>
              <a:rPr lang="en-US" i="1" dirty="0"/>
              <a:t>I. v. United Kingdom </a:t>
            </a:r>
            <a:r>
              <a:rPr lang="en-US" dirty="0"/>
              <a:t>(2002): “no significant factors of public interest to weigh against the interest of this individual applicant in obtaining legal recognition of her gender re-assignment”</a:t>
            </a:r>
          </a:p>
          <a:p>
            <a:pPr lvl="2"/>
            <a:r>
              <a:rPr lang="en-US" i="1" dirty="0"/>
              <a:t>Garçon and </a:t>
            </a:r>
            <a:r>
              <a:rPr lang="en-US" i="1" dirty="0" err="1"/>
              <a:t>Nicot</a:t>
            </a:r>
            <a:r>
              <a:rPr lang="en-US" i="1" dirty="0"/>
              <a:t> v. France </a:t>
            </a:r>
            <a:r>
              <a:rPr lang="en-US" dirty="0"/>
              <a:t>(2017): making recognition of the sexual identity of transgender persons conditional on undergoing an operation or sterilizing treatment violates the right to private life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E3B05B-CF9B-454C-822B-6DD3BDB8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to Private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2EEDBE-88ED-43C5-B046-57BD6BCC5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en-US" dirty="0"/>
              <a:t>Homosexual persons </a:t>
            </a:r>
          </a:p>
          <a:p>
            <a:pPr lvl="2"/>
            <a:r>
              <a:rPr lang="en-US" i="1" dirty="0"/>
              <a:t>Dudgeon v. United Kingdom </a:t>
            </a:r>
            <a:r>
              <a:rPr lang="en-US" dirty="0"/>
              <a:t>(1981); </a:t>
            </a:r>
            <a:r>
              <a:rPr lang="en-US" i="1" dirty="0" err="1"/>
              <a:t>Toonen</a:t>
            </a:r>
            <a:r>
              <a:rPr lang="en-US" i="1" dirty="0"/>
              <a:t> v. Australia </a:t>
            </a:r>
            <a:r>
              <a:rPr lang="en-US" dirty="0"/>
              <a:t>(1994): criminalization of private consensual homosexual acts between adults violates the right to private life</a:t>
            </a:r>
          </a:p>
          <a:p>
            <a:pPr lvl="2"/>
            <a:r>
              <a:rPr lang="en-US" i="1" dirty="0"/>
              <a:t>Norris v. Ireland </a:t>
            </a:r>
            <a:r>
              <a:rPr lang="en-US" dirty="0"/>
              <a:t>(1988): the mere existence of criminalization of homosexual acts violates the right to private life </a:t>
            </a:r>
            <a:endParaRPr lang="en-US" i="1" dirty="0"/>
          </a:p>
          <a:p>
            <a:pPr lvl="2"/>
            <a:r>
              <a:rPr lang="en-US" i="1" dirty="0"/>
              <a:t>Smith and Grady v. United Kingdom </a:t>
            </a:r>
            <a:r>
              <a:rPr lang="en-US" dirty="0"/>
              <a:t>(1999): discharge from army because of sexual orientation violates the right to private life</a:t>
            </a:r>
          </a:p>
          <a:p>
            <a:pPr lvl="2"/>
            <a:r>
              <a:rPr lang="pt-BR" i="1" dirty="0"/>
              <a:t>Salgueiro da Silva Mouta v. Portugal </a:t>
            </a:r>
            <a:r>
              <a:rPr lang="pt-BR" dirty="0"/>
              <a:t>(1999)</a:t>
            </a:r>
            <a:r>
              <a:rPr lang="pt-BR" i="1" dirty="0"/>
              <a:t>: </a:t>
            </a:r>
            <a:r>
              <a:rPr lang="en-US" dirty="0"/>
              <a:t>prevention of seeing daughter after divorce because of homosexuality violates right to private (and family) life </a:t>
            </a:r>
          </a:p>
          <a:p>
            <a:r>
              <a:rPr lang="en-US" dirty="0"/>
              <a:t>Other controversy: Does the right to private life include the right to die? </a:t>
            </a:r>
            <a:r>
              <a:rPr lang="en-US" i="1" dirty="0"/>
              <a:t>Pretty v. United Kingdom </a:t>
            </a:r>
            <a:r>
              <a:rPr lang="en-US" dirty="0"/>
              <a:t>(2002)</a:t>
            </a:r>
          </a:p>
          <a:p>
            <a:r>
              <a:rPr lang="en-US" dirty="0"/>
              <a:t>Challenge to the right by mass surveillance and collection of data</a:t>
            </a:r>
          </a:p>
          <a:p>
            <a:pPr lvl="1"/>
            <a:r>
              <a:rPr lang="en-US" i="1" dirty="0" err="1"/>
              <a:t>Klass</a:t>
            </a:r>
            <a:r>
              <a:rPr lang="en-US" i="1" dirty="0"/>
              <a:t> and Others v. Germany </a:t>
            </a:r>
            <a:r>
              <a:rPr lang="en-US" dirty="0"/>
              <a:t>(1978): secret surveillance in the interests of national security and for the prevention of disorder or crime does not necessarily violate the right</a:t>
            </a:r>
          </a:p>
          <a:p>
            <a:pPr lvl="1"/>
            <a:r>
              <a:rPr lang="en-US" i="1" dirty="0"/>
              <a:t>Big Brother Watch and Others v. the United Kingdom </a:t>
            </a:r>
            <a:r>
              <a:rPr lang="en-US" dirty="0"/>
              <a:t>(2018): bulk interception is incompatible with the right to private life</a:t>
            </a:r>
          </a:p>
          <a:p>
            <a:pPr lvl="1"/>
            <a:r>
              <a:rPr lang="en-US" i="1" dirty="0" err="1"/>
              <a:t>Aycaguer</a:t>
            </a:r>
            <a:r>
              <a:rPr lang="en-US" i="1" dirty="0"/>
              <a:t> v. France </a:t>
            </a:r>
            <a:r>
              <a:rPr lang="en-US" dirty="0"/>
              <a:t>(2017): mere fact of storing biological data on a person’s private life amounts to an interference; differentiation depending on the nature and/or seriousness of the offence committed; possibility to remove the biological data from a criminal database</a:t>
            </a:r>
          </a:p>
          <a:p>
            <a:pPr lvl="1"/>
            <a:r>
              <a:rPr lang="en-US" dirty="0"/>
              <a:t>Duty to protect personal data on behalf of the State between individuals? </a:t>
            </a:r>
          </a:p>
        </p:txBody>
      </p:sp>
    </p:spTree>
    <p:extLst>
      <p:ext uri="{BB962C8B-B14F-4D97-AF65-F5344CB8AC3E}">
        <p14:creationId xmlns:p14="http://schemas.microsoft.com/office/powerpoint/2010/main" val="13887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38909A-0890-4530-A9A9-B22C1FCF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to Family Life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E391EF-B975-4B49-BF39-E30C620F3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0458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Originally the protected mainly the traditional family </a:t>
            </a:r>
          </a:p>
          <a:p>
            <a:r>
              <a:rPr lang="en-US" dirty="0"/>
              <a:t>Gradually, family life was more broadly interpreted </a:t>
            </a:r>
          </a:p>
          <a:p>
            <a:pPr lvl="1"/>
            <a:r>
              <a:rPr lang="en-US" i="1" dirty="0" err="1"/>
              <a:t>Marckx</a:t>
            </a:r>
            <a:r>
              <a:rPr lang="en-US" i="1" dirty="0"/>
              <a:t> v. Belgium </a:t>
            </a:r>
            <a:r>
              <a:rPr lang="en-US" dirty="0"/>
              <a:t>(1979): violation of family life for absence of legal bond due to birth between mother and child born out of marriage </a:t>
            </a:r>
          </a:p>
          <a:p>
            <a:pPr lvl="1"/>
            <a:r>
              <a:rPr lang="en-US" i="1" dirty="0" err="1"/>
              <a:t>Hopu</a:t>
            </a:r>
            <a:r>
              <a:rPr lang="en-US" i="1" dirty="0"/>
              <a:t> and </a:t>
            </a:r>
            <a:r>
              <a:rPr lang="en-US" i="1" dirty="0" err="1"/>
              <a:t>Bessert</a:t>
            </a:r>
            <a:r>
              <a:rPr lang="en-US" i="1" dirty="0"/>
              <a:t> v. France </a:t>
            </a:r>
            <a:r>
              <a:rPr lang="en-US" dirty="0"/>
              <a:t>(1995)</a:t>
            </a:r>
            <a:r>
              <a:rPr lang="en-US" i="1" dirty="0"/>
              <a:t>: “</a:t>
            </a:r>
            <a:r>
              <a:rPr lang="en-US" dirty="0"/>
              <a:t>family” should be given a broad interpretation, so as to include all those comprising the family as understood in the society in question</a:t>
            </a:r>
          </a:p>
          <a:p>
            <a:pPr lvl="1"/>
            <a:r>
              <a:rPr lang="en-US" i="1" dirty="0" err="1"/>
              <a:t>Pini</a:t>
            </a:r>
            <a:r>
              <a:rPr lang="en-US" i="1" dirty="0"/>
              <a:t> and Others v Romania </a:t>
            </a:r>
            <a:r>
              <a:rPr lang="en-US" dirty="0"/>
              <a:t>(2004): legal ties may under certain circumstances be sufficient </a:t>
            </a:r>
          </a:p>
          <a:p>
            <a:pPr lvl="1"/>
            <a:r>
              <a:rPr lang="en-US" i="1" dirty="0"/>
              <a:t>X. Y. Z. v. The United Kingdom </a:t>
            </a:r>
            <a:r>
              <a:rPr lang="en-US" dirty="0"/>
              <a:t>(1997):</a:t>
            </a:r>
            <a:r>
              <a:rPr lang="en-US" i="1" dirty="0"/>
              <a:t> </a:t>
            </a:r>
            <a:r>
              <a:rPr lang="en-US" dirty="0"/>
              <a:t>“family” is not confined to blood or marriage and can include de facto </a:t>
            </a:r>
            <a:r>
              <a:rPr lang="en-US" dirty="0" smtClean="0"/>
              <a:t>relationships; factors: </a:t>
            </a:r>
            <a:r>
              <a:rPr lang="en-US" dirty="0"/>
              <a:t>whether the couple live together, the length of </a:t>
            </a:r>
            <a:r>
              <a:rPr lang="en-US" dirty="0" smtClean="0"/>
              <a:t>the </a:t>
            </a:r>
            <a:r>
              <a:rPr lang="en-US" dirty="0"/>
              <a:t>relationship and whether they have demonstrated </a:t>
            </a:r>
            <a:r>
              <a:rPr lang="en-US" dirty="0" smtClean="0"/>
              <a:t>a commitment </a:t>
            </a:r>
            <a:r>
              <a:rPr lang="en-US" dirty="0"/>
              <a:t>to each other by having children together or by any other means</a:t>
            </a:r>
          </a:p>
          <a:p>
            <a:r>
              <a:rPr lang="en-US" dirty="0"/>
              <a:t>Can non-traditional relationships amount to family life </a:t>
            </a:r>
          </a:p>
          <a:p>
            <a:pPr lvl="1"/>
            <a:r>
              <a:rPr lang="en-US" i="1" dirty="0" err="1" smtClean="0"/>
              <a:t>Schalk</a:t>
            </a:r>
            <a:r>
              <a:rPr lang="en-US" i="1" dirty="0" smtClean="0"/>
              <a:t> </a:t>
            </a:r>
            <a:r>
              <a:rPr lang="en-US" i="1" dirty="0"/>
              <a:t>and Kopf v. Austria </a:t>
            </a:r>
            <a:r>
              <a:rPr lang="en-US" dirty="0"/>
              <a:t>(2010): recognition that same sex couples can have family life </a:t>
            </a:r>
          </a:p>
          <a:p>
            <a:pPr lvl="1"/>
            <a:r>
              <a:rPr lang="en-US" i="1" dirty="0"/>
              <a:t>Gas and Dubois v. France </a:t>
            </a:r>
            <a:r>
              <a:rPr lang="en-US" dirty="0"/>
              <a:t>(2012): two cohabiting women are not comparable with married couples concerning adoption by the second parent</a:t>
            </a:r>
          </a:p>
          <a:p>
            <a:pPr lvl="1"/>
            <a:r>
              <a:rPr lang="en-US" i="1" dirty="0"/>
              <a:t>X. and Other v. Austria </a:t>
            </a:r>
            <a:r>
              <a:rPr lang="en-US" dirty="0"/>
              <a:t>(2013): no discrimination in right to family life when the situation was compared with that of a married couple in which one spouse wished to adopt the other spouse’s child, but discrimination with regard to non married heterosexual couples</a:t>
            </a:r>
          </a:p>
        </p:txBody>
      </p:sp>
    </p:spTree>
    <p:extLst>
      <p:ext uri="{BB962C8B-B14F-4D97-AF65-F5344CB8AC3E}">
        <p14:creationId xmlns:p14="http://schemas.microsoft.com/office/powerpoint/2010/main" val="228820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A5A213-4169-4FBA-8DE9-2EA9B2CA0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 to Family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8DBD32-CD89-444D-9E17-B22D8ECD3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duty to open marriage to same sex couples </a:t>
            </a:r>
          </a:p>
          <a:p>
            <a:pPr lvl="1"/>
            <a:r>
              <a:rPr lang="en-US" dirty="0"/>
              <a:t>Relevant provisions state “Men and women” v. “Everyone” or “No one”</a:t>
            </a:r>
          </a:p>
          <a:p>
            <a:pPr lvl="1"/>
            <a:r>
              <a:rPr lang="en-US" i="1" dirty="0"/>
              <a:t>Schalk and Kopf v. Austria </a:t>
            </a:r>
            <a:r>
              <a:rPr lang="en-US" dirty="0"/>
              <a:t>(2010): no duty for states to open marriage to same sex couples, despite them having family life</a:t>
            </a:r>
          </a:p>
          <a:p>
            <a:pPr lvl="1"/>
            <a:r>
              <a:rPr lang="en-US" i="1" dirty="0" err="1"/>
              <a:t>Vallianatos</a:t>
            </a:r>
            <a:r>
              <a:rPr lang="en-US" i="1" dirty="0"/>
              <a:t> and Others v. Greece </a:t>
            </a:r>
            <a:r>
              <a:rPr lang="en-US" dirty="0"/>
              <a:t>(2013): if State provides for civil unions it must be open to all couples in stable relationship</a:t>
            </a:r>
          </a:p>
          <a:p>
            <a:pPr lvl="1"/>
            <a:r>
              <a:rPr lang="en-US" i="1" dirty="0" err="1"/>
              <a:t>Orlandi</a:t>
            </a:r>
            <a:r>
              <a:rPr lang="en-US" i="1" dirty="0"/>
              <a:t> and Others v. Italy</a:t>
            </a:r>
            <a:r>
              <a:rPr lang="en-US" dirty="0"/>
              <a:t> (2017): duty of states to provide for legal protection and recognition but not to open marriage </a:t>
            </a:r>
          </a:p>
          <a:p>
            <a:pPr lvl="1"/>
            <a:r>
              <a:rPr lang="en-US" dirty="0"/>
              <a:t>But: </a:t>
            </a:r>
            <a:r>
              <a:rPr lang="en-US" i="1" dirty="0"/>
              <a:t>Advisory Opinion on Gender Identity, Equality, and Non-Discrimination of Same-Sex Couples </a:t>
            </a:r>
            <a:r>
              <a:rPr lang="en-US" dirty="0"/>
              <a:t>(2018): States must extend all existing legal mechanisms including marriage to same-sex couples</a:t>
            </a:r>
          </a:p>
        </p:txBody>
      </p:sp>
    </p:spTree>
    <p:extLst>
      <p:ext uri="{BB962C8B-B14F-4D97-AF65-F5344CB8AC3E}">
        <p14:creationId xmlns:p14="http://schemas.microsoft.com/office/powerpoint/2010/main" val="166425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C6106E-3CC9-4105-81D4-6A41844E0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715A0A-DC85-470A-817D-50C5AC2AA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right to private life and family life has been extensively interpreted through the case law</a:t>
            </a:r>
          </a:p>
          <a:p>
            <a:r>
              <a:rPr lang="en-US" dirty="0"/>
              <a:t>Over time the focus has shifted from protection of the traditional family and the State interest in promoting the traditional family to a more inclusive and individualistic approach to private life and family life</a:t>
            </a:r>
          </a:p>
          <a:p>
            <a:r>
              <a:rPr lang="en-US" dirty="0"/>
              <a:t>The (r)evolutionary interpretation has not been generally accepted and faced opposition by certain religious groups</a:t>
            </a:r>
          </a:p>
          <a:p>
            <a:r>
              <a:rPr lang="en-US" dirty="0"/>
              <a:t> It demonstrates the strength of human rights: a universal discourse for all, including marginalized groups </a:t>
            </a:r>
          </a:p>
        </p:txBody>
      </p:sp>
    </p:spTree>
    <p:extLst>
      <p:ext uri="{BB962C8B-B14F-4D97-AF65-F5344CB8AC3E}">
        <p14:creationId xmlns:p14="http://schemas.microsoft.com/office/powerpoint/2010/main" val="16359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1411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Article 12 Universal Declaration of Human Rights Right to Private Life and Family Life </vt:lpstr>
      <vt:lpstr>Introduction </vt:lpstr>
      <vt:lpstr>Provisions </vt:lpstr>
      <vt:lpstr>Contours of the Human Right</vt:lpstr>
      <vt:lpstr>Right to Private Life</vt:lpstr>
      <vt:lpstr>Right to Private Life</vt:lpstr>
      <vt:lpstr>Right to Family Life </vt:lpstr>
      <vt:lpstr>Right to Family Life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sverhoeven</cp:lastModifiedBy>
  <cp:revision>34</cp:revision>
  <dcterms:created xsi:type="dcterms:W3CDTF">2018-12-11T14:02:15Z</dcterms:created>
  <dcterms:modified xsi:type="dcterms:W3CDTF">2018-12-13T06:53:39Z</dcterms:modified>
</cp:coreProperties>
</file>