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85" r:id="rId2"/>
    <p:sldId id="281" r:id="rId3"/>
    <p:sldId id="283" r:id="rId4"/>
    <p:sldId id="260" r:id="rId5"/>
    <p:sldId id="257" r:id="rId6"/>
    <p:sldId id="258" r:id="rId7"/>
    <p:sldId id="259" r:id="rId8"/>
    <p:sldId id="278" r:id="rId9"/>
    <p:sldId id="262" r:id="rId10"/>
    <p:sldId id="265" r:id="rId11"/>
    <p:sldId id="263" r:id="rId12"/>
    <p:sldId id="264" r:id="rId13"/>
    <p:sldId id="266" r:id="rId14"/>
    <p:sldId id="267" r:id="rId15"/>
    <p:sldId id="282" r:id="rId16"/>
    <p:sldId id="269" r:id="rId17"/>
    <p:sldId id="268" r:id="rId18"/>
    <p:sldId id="270" r:id="rId19"/>
    <p:sldId id="271" r:id="rId20"/>
    <p:sldId id="272" r:id="rId21"/>
    <p:sldId id="273" r:id="rId22"/>
    <p:sldId id="274" r:id="rId23"/>
    <p:sldId id="275" r:id="rId24"/>
    <p:sldId id="276" r:id="rId25"/>
    <p:sldId id="279" r:id="rId26"/>
    <p:sldId id="280"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12" autoAdjust="0"/>
    <p:restoredTop sz="94681"/>
  </p:normalViewPr>
  <p:slideViewPr>
    <p:cSldViewPr>
      <p:cViewPr varScale="1">
        <p:scale>
          <a:sx n="107" d="100"/>
          <a:sy n="107" d="100"/>
        </p:scale>
        <p:origin x="1408"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194" name="Group 2"/>
          <p:cNvGrpSpPr>
            <a:grpSpLocks/>
          </p:cNvGrpSpPr>
          <p:nvPr/>
        </p:nvGrpSpPr>
        <p:grpSpPr bwMode="auto">
          <a:xfrm>
            <a:off x="3800475" y="1789113"/>
            <a:ext cx="5340350" cy="5056187"/>
            <a:chOff x="2394" y="1127"/>
            <a:chExt cx="3364" cy="3185"/>
          </a:xfrm>
        </p:grpSpPr>
        <p:sp>
          <p:nvSpPr>
            <p:cNvPr id="819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19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19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198" name="Freeform 6"/>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20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20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20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20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204" name="Freeform 12"/>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5" name="Freeform 13"/>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6" name="Freeform 14"/>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7" name="Freeform 15"/>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8" name="Freeform 16"/>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9" name="Freeform 17"/>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0" name="Freeform 18"/>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1" name="Freeform 19"/>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2" name="Freeform 20"/>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3" name="Freeform 21"/>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4" name="Freeform 22"/>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5" name="Freeform 23"/>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6" name="Freeform 24"/>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7" name="Freeform 25"/>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8" name="Freeform 26"/>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22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22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222" name="Freeform 30"/>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3" name="Freeform 31"/>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22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22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227" name="Freeform 35"/>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8" name="Freeform 36"/>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8229" name="Rectangle 37"/>
          <p:cNvSpPr>
            <a:spLocks noGrp="1" noChangeArrowheads="1"/>
          </p:cNvSpPr>
          <p:nvPr>
            <p:ph type="dt" sz="half" idx="2"/>
          </p:nvPr>
        </p:nvSpPr>
        <p:spPr/>
        <p:txBody>
          <a:bodyPr/>
          <a:lstStyle>
            <a:lvl1pPr>
              <a:defRPr/>
            </a:lvl1pPr>
          </a:lstStyle>
          <a:p>
            <a:endParaRPr lang="en-US" altLang="en-US"/>
          </a:p>
        </p:txBody>
      </p:sp>
      <p:sp>
        <p:nvSpPr>
          <p:cNvPr id="8230" name="Rectangle 38"/>
          <p:cNvSpPr>
            <a:spLocks noGrp="1" noChangeArrowheads="1"/>
          </p:cNvSpPr>
          <p:nvPr>
            <p:ph type="ftr" sz="quarter" idx="3"/>
          </p:nvPr>
        </p:nvSpPr>
        <p:spPr/>
        <p:txBody>
          <a:bodyPr/>
          <a:lstStyle>
            <a:lvl1pPr>
              <a:defRPr/>
            </a:lvl1pPr>
          </a:lstStyle>
          <a:p>
            <a:endParaRPr lang="en-US" altLang="en-US"/>
          </a:p>
        </p:txBody>
      </p:sp>
      <p:sp>
        <p:nvSpPr>
          <p:cNvPr id="8231" name="Rectangle 39"/>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8232" name="Rectangle 40"/>
          <p:cNvSpPr>
            <a:spLocks noGrp="1" noChangeArrowheads="1"/>
          </p:cNvSpPr>
          <p:nvPr>
            <p:ph type="ctrTitle"/>
          </p:nvPr>
        </p:nvSpPr>
        <p:spPr>
          <a:xfrm>
            <a:off x="685800" y="1768475"/>
            <a:ext cx="7772400" cy="1736725"/>
          </a:xfrm>
        </p:spPr>
        <p:txBody>
          <a:bodyPr anchor="b" anchorCtr="1"/>
          <a:lstStyle>
            <a:lvl1pPr>
              <a:defRPr sz="5400"/>
            </a:lvl1pPr>
          </a:lstStyle>
          <a:p>
            <a:pPr lvl="0"/>
            <a:r>
              <a:rPr lang="en-US" altLang="en-US" noProof="0"/>
              <a:t>Click to edit Master title style</a:t>
            </a:r>
          </a:p>
        </p:txBody>
      </p:sp>
      <p:sp>
        <p:nvSpPr>
          <p:cNvPr id="8233" name="Rectangle 41"/>
          <p:cNvSpPr>
            <a:spLocks noGrp="1" noChangeArrowheads="1"/>
          </p:cNvSpPr>
          <p:nvPr>
            <p:ph type="sldNum" sz="quarter" idx="4"/>
          </p:nvPr>
        </p:nvSpPr>
        <p:spPr/>
        <p:txBody>
          <a:bodyPr/>
          <a:lstStyle>
            <a:lvl1pPr>
              <a:defRPr/>
            </a:lvl1pPr>
          </a:lstStyle>
          <a:p>
            <a:fld id="{AED63B15-88D7-48FF-8839-5572E8060EB9}"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0BABDF0-6356-4ADE-A2E2-F666ECF7520C}" type="slidenum">
              <a:rPr lang="en-US" altLang="en-US"/>
              <a:pPr/>
              <a:t>‹#›</a:t>
            </a:fld>
            <a:endParaRPr lang="en-US" altLang="en-US"/>
          </a:p>
        </p:txBody>
      </p:sp>
    </p:spTree>
    <p:extLst>
      <p:ext uri="{BB962C8B-B14F-4D97-AF65-F5344CB8AC3E}">
        <p14:creationId xmlns:p14="http://schemas.microsoft.com/office/powerpoint/2010/main" val="1116602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9A706A5-35A1-4652-950D-2AA4B40E70E4}" type="slidenum">
              <a:rPr lang="en-US" altLang="en-US"/>
              <a:pPr/>
              <a:t>‹#›</a:t>
            </a:fld>
            <a:endParaRPr lang="en-US" altLang="en-US"/>
          </a:p>
        </p:txBody>
      </p:sp>
    </p:spTree>
    <p:extLst>
      <p:ext uri="{BB962C8B-B14F-4D97-AF65-F5344CB8AC3E}">
        <p14:creationId xmlns:p14="http://schemas.microsoft.com/office/powerpoint/2010/main" val="4170090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7DCECB-B1AD-4AE2-830C-7EF377CAD529}" type="slidenum">
              <a:rPr lang="en-US" altLang="en-US"/>
              <a:pPr/>
              <a:t>‹#›</a:t>
            </a:fld>
            <a:endParaRPr lang="en-US" altLang="en-US"/>
          </a:p>
        </p:txBody>
      </p:sp>
    </p:spTree>
    <p:extLst>
      <p:ext uri="{BB962C8B-B14F-4D97-AF65-F5344CB8AC3E}">
        <p14:creationId xmlns:p14="http://schemas.microsoft.com/office/powerpoint/2010/main" val="314617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4057DC4-548B-4CF5-AB18-0AF2D81269A6}" type="slidenum">
              <a:rPr lang="en-US" altLang="en-US"/>
              <a:pPr/>
              <a:t>‹#›</a:t>
            </a:fld>
            <a:endParaRPr lang="en-US" altLang="en-US"/>
          </a:p>
        </p:txBody>
      </p:sp>
    </p:spTree>
    <p:extLst>
      <p:ext uri="{BB962C8B-B14F-4D97-AF65-F5344CB8AC3E}">
        <p14:creationId xmlns:p14="http://schemas.microsoft.com/office/powerpoint/2010/main" val="2674525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4C8B40E-4984-4C08-8838-6382AD665E80}" type="slidenum">
              <a:rPr lang="en-US" altLang="en-US"/>
              <a:pPr/>
              <a:t>‹#›</a:t>
            </a:fld>
            <a:endParaRPr lang="en-US" altLang="en-US"/>
          </a:p>
        </p:txBody>
      </p:sp>
    </p:spTree>
    <p:extLst>
      <p:ext uri="{BB962C8B-B14F-4D97-AF65-F5344CB8AC3E}">
        <p14:creationId xmlns:p14="http://schemas.microsoft.com/office/powerpoint/2010/main" val="1769484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F1AC4901-3833-498A-A370-E240F4668610}" type="slidenum">
              <a:rPr lang="en-US" altLang="en-US"/>
              <a:pPr/>
              <a:t>‹#›</a:t>
            </a:fld>
            <a:endParaRPr lang="en-US" altLang="en-US"/>
          </a:p>
        </p:txBody>
      </p:sp>
    </p:spTree>
    <p:extLst>
      <p:ext uri="{BB962C8B-B14F-4D97-AF65-F5344CB8AC3E}">
        <p14:creationId xmlns:p14="http://schemas.microsoft.com/office/powerpoint/2010/main" val="3575642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E4DF69CE-AFC6-4C4C-8D85-DB38EFD0E4F4}" type="slidenum">
              <a:rPr lang="en-US" altLang="en-US"/>
              <a:pPr/>
              <a:t>‹#›</a:t>
            </a:fld>
            <a:endParaRPr lang="en-US" altLang="en-US"/>
          </a:p>
        </p:txBody>
      </p:sp>
    </p:spTree>
    <p:extLst>
      <p:ext uri="{BB962C8B-B14F-4D97-AF65-F5344CB8AC3E}">
        <p14:creationId xmlns:p14="http://schemas.microsoft.com/office/powerpoint/2010/main" val="3656652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0515847-4D93-487F-AB2D-BB6223D81D0A}" type="slidenum">
              <a:rPr lang="en-US" altLang="en-US"/>
              <a:pPr/>
              <a:t>‹#›</a:t>
            </a:fld>
            <a:endParaRPr lang="en-US" altLang="en-US"/>
          </a:p>
        </p:txBody>
      </p:sp>
    </p:spTree>
    <p:extLst>
      <p:ext uri="{BB962C8B-B14F-4D97-AF65-F5344CB8AC3E}">
        <p14:creationId xmlns:p14="http://schemas.microsoft.com/office/powerpoint/2010/main" val="14512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F6E0EAE-AF32-4402-92FD-9A6AB0B983E4}" type="slidenum">
              <a:rPr lang="en-US" altLang="en-US"/>
              <a:pPr/>
              <a:t>‹#›</a:t>
            </a:fld>
            <a:endParaRPr lang="en-US" altLang="en-US"/>
          </a:p>
        </p:txBody>
      </p:sp>
    </p:spTree>
    <p:extLst>
      <p:ext uri="{BB962C8B-B14F-4D97-AF65-F5344CB8AC3E}">
        <p14:creationId xmlns:p14="http://schemas.microsoft.com/office/powerpoint/2010/main" val="3216517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2864903-84CB-4033-B0C1-72BFBE07BEB8}" type="slidenum">
              <a:rPr lang="en-US" altLang="en-US"/>
              <a:pPr/>
              <a:t>‹#›</a:t>
            </a:fld>
            <a:endParaRPr lang="en-US" altLang="en-US"/>
          </a:p>
        </p:txBody>
      </p:sp>
    </p:spTree>
    <p:extLst>
      <p:ext uri="{BB962C8B-B14F-4D97-AF65-F5344CB8AC3E}">
        <p14:creationId xmlns:p14="http://schemas.microsoft.com/office/powerpoint/2010/main" val="1670763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7170" name="Group 2"/>
          <p:cNvGrpSpPr>
            <a:grpSpLocks/>
          </p:cNvGrpSpPr>
          <p:nvPr/>
        </p:nvGrpSpPr>
        <p:grpSpPr bwMode="auto">
          <a:xfrm>
            <a:off x="3800475" y="1789113"/>
            <a:ext cx="5340350" cy="5056187"/>
            <a:chOff x="2394" y="1127"/>
            <a:chExt cx="3364" cy="3185"/>
          </a:xfrm>
        </p:grpSpPr>
        <p:sp>
          <p:nvSpPr>
            <p:cNvPr id="717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7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7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74" name="Freeform 6"/>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7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7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7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7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80" name="Freeform 12"/>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1" name="Freeform 13"/>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2" name="Freeform 14"/>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3" name="Freeform 15"/>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4" name="Freeform 16"/>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5" name="Freeform 17"/>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6" name="Freeform 18"/>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7" name="Freeform 19"/>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8" name="Freeform 20"/>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9" name="Freeform 21"/>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0" name="Freeform 22"/>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1" name="Freeform 23"/>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2" name="Freeform 24"/>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3" name="Freeform 25"/>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4" name="Freeform 26"/>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9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9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98" name="Freeform 30"/>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9" name="Freeform 31"/>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20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20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203" name="Freeform 35"/>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4" name="Freeform 36"/>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205" name="Rectangle 37"/>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206" name="Rectangle 3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207" name="Rectangle 39"/>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7208" name="Rectangle 40"/>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ltLang="en-US"/>
          </a:p>
        </p:txBody>
      </p:sp>
      <p:sp>
        <p:nvSpPr>
          <p:cNvPr id="7209" name="Rectangle 41"/>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9948396-F45E-4D14-A416-FFCAFA555B1A}"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Tree>
    <p:extLst>
      <p:ext uri="{BB962C8B-B14F-4D97-AF65-F5344CB8AC3E}">
        <p14:creationId xmlns:p14="http://schemas.microsoft.com/office/powerpoint/2010/main" val="2290471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a:t>EU Flag</a:t>
            </a:r>
          </a:p>
        </p:txBody>
      </p:sp>
      <p:sp>
        <p:nvSpPr>
          <p:cNvPr id="15363" name="Rectangle 3"/>
          <p:cNvSpPr>
            <a:spLocks noGrp="1" noChangeArrowheads="1"/>
          </p:cNvSpPr>
          <p:nvPr>
            <p:ph type="body" idx="1"/>
          </p:nvPr>
        </p:nvSpPr>
        <p:spPr/>
        <p:txBody>
          <a:bodyPr/>
          <a:lstStyle/>
          <a:p>
            <a:endParaRPr lang="en-US" altLang="en-US"/>
          </a:p>
        </p:txBody>
      </p:sp>
      <p:pic>
        <p:nvPicPr>
          <p:cNvPr id="15364" name="Picture 4" descr="eu-fla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447800"/>
            <a:ext cx="10058400" cy="5410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a:t>EU Flag</a:t>
            </a:r>
          </a:p>
        </p:txBody>
      </p:sp>
      <p:sp>
        <p:nvSpPr>
          <p:cNvPr id="13315" name="Rectangle 3"/>
          <p:cNvSpPr>
            <a:spLocks noGrp="1" noChangeArrowheads="1"/>
          </p:cNvSpPr>
          <p:nvPr>
            <p:ph type="body" idx="1"/>
          </p:nvPr>
        </p:nvSpPr>
        <p:spPr/>
        <p:txBody>
          <a:bodyPr/>
          <a:lstStyle/>
          <a:p>
            <a:r>
              <a:rPr lang="en-US" altLang="en-US"/>
              <a:t>It is the symbol not only of the European Union but also of Europe's unity and identity in a wider sense. </a:t>
            </a:r>
          </a:p>
          <a:p>
            <a:endParaRPr lang="en-US" altLang="en-US"/>
          </a:p>
          <a:p>
            <a:r>
              <a:rPr lang="en-US" altLang="en-US"/>
              <a:t>The circle of gold stars represents solidarity and harmony between the peoples of Europe.</a:t>
            </a:r>
          </a:p>
          <a:p>
            <a:endParaRPr lang="en-US" altLang="en-US"/>
          </a:p>
          <a:p>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a:t>EU Flag</a:t>
            </a:r>
          </a:p>
        </p:txBody>
      </p:sp>
      <p:sp>
        <p:nvSpPr>
          <p:cNvPr id="14339" name="Rectangle 3"/>
          <p:cNvSpPr>
            <a:spLocks noGrp="1" noChangeArrowheads="1"/>
          </p:cNvSpPr>
          <p:nvPr>
            <p:ph type="body" idx="1"/>
          </p:nvPr>
        </p:nvSpPr>
        <p:spPr/>
        <p:txBody>
          <a:bodyPr/>
          <a:lstStyle/>
          <a:p>
            <a:r>
              <a:rPr lang="en-US" altLang="en-US" dirty="0"/>
              <a:t>The number of stars has nothing to do with the number of Member States. </a:t>
            </a:r>
          </a:p>
          <a:p>
            <a:r>
              <a:rPr lang="en-US" altLang="en-US" dirty="0"/>
              <a:t>There are twelve stars because the number twelve is traditionally the symbol of perfection, completeness and unity. </a:t>
            </a:r>
          </a:p>
          <a:p>
            <a:r>
              <a:rPr lang="en-US" altLang="en-US" dirty="0"/>
              <a:t>The flag therefore remained unchanged regardless of EU enlargements.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a:t>EU Anthem</a:t>
            </a:r>
          </a:p>
        </p:txBody>
      </p:sp>
      <p:sp>
        <p:nvSpPr>
          <p:cNvPr id="16387" name="Rectangle 3"/>
          <p:cNvSpPr>
            <a:spLocks noGrp="1" noChangeArrowheads="1"/>
          </p:cNvSpPr>
          <p:nvPr>
            <p:ph type="body" idx="1"/>
          </p:nvPr>
        </p:nvSpPr>
        <p:spPr/>
        <p:txBody>
          <a:bodyPr/>
          <a:lstStyle/>
          <a:p>
            <a:r>
              <a:rPr lang="en-US" altLang="en-US" dirty="0"/>
              <a:t>The EU anthem is the anthem of not only the European Union but also of Europe in a wider sense. </a:t>
            </a:r>
          </a:p>
          <a:p>
            <a:endParaRPr lang="en-US" altLang="en-US" dirty="0"/>
          </a:p>
          <a:p>
            <a:r>
              <a:rPr lang="en-US" altLang="en-US" dirty="0"/>
              <a:t>The melody comes from the Ninth Symphony composed in 1823 by Ludwig Van Beethoven.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t>The EU Anthem</a:t>
            </a:r>
          </a:p>
        </p:txBody>
      </p:sp>
      <p:sp>
        <p:nvSpPr>
          <p:cNvPr id="17411" name="Rectangle 3"/>
          <p:cNvSpPr>
            <a:spLocks noGrp="1" noChangeArrowheads="1"/>
          </p:cNvSpPr>
          <p:nvPr>
            <p:ph type="body" idx="1"/>
          </p:nvPr>
        </p:nvSpPr>
        <p:spPr/>
        <p:txBody>
          <a:bodyPr/>
          <a:lstStyle/>
          <a:p>
            <a:r>
              <a:rPr lang="en-US" altLang="en-US" dirty="0"/>
              <a:t>For the final movement of this symphony, Beethoven set to music the "Ode to Joy" written in 1785 by Friedrich von Schiller.</a:t>
            </a:r>
          </a:p>
          <a:p>
            <a:r>
              <a:rPr lang="en-US" altLang="en-US" dirty="0"/>
              <a:t> This poem expresses Schiller's idealistic vision of the human race becoming brothers - a vision Beethoven shared.</a:t>
            </a:r>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a:t>EU Anthem</a:t>
            </a:r>
          </a:p>
        </p:txBody>
      </p:sp>
      <p:sp>
        <p:nvSpPr>
          <p:cNvPr id="33795" name="Rectangle 3"/>
          <p:cNvSpPr>
            <a:spLocks noGrp="1" noChangeArrowheads="1"/>
          </p:cNvSpPr>
          <p:nvPr>
            <p:ph type="body" idx="1"/>
          </p:nvPr>
        </p:nvSpPr>
        <p:spPr/>
        <p:txBody>
          <a:bodyPr/>
          <a:lstStyle/>
          <a:p>
            <a:r>
              <a:rPr lang="en-US" altLang="en-US" dirty="0"/>
              <a:t>Listen to it at:</a:t>
            </a:r>
          </a:p>
          <a:p>
            <a:endParaRPr lang="en-US" altLang="en-US" dirty="0"/>
          </a:p>
          <a:p>
            <a:r>
              <a:rPr lang="en-US" altLang="en-US" dirty="0"/>
              <a:t>http://europa.eu/abc/symbols/anthem/index_en.htm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a:t>EU Motto</a:t>
            </a:r>
          </a:p>
        </p:txBody>
      </p:sp>
      <p:sp>
        <p:nvSpPr>
          <p:cNvPr id="19459" name="Rectangle 3"/>
          <p:cNvSpPr>
            <a:spLocks noGrp="1" noChangeArrowheads="1"/>
          </p:cNvSpPr>
          <p:nvPr>
            <p:ph type="body" idx="1"/>
          </p:nvPr>
        </p:nvSpPr>
        <p:spPr/>
        <p:txBody>
          <a:bodyPr/>
          <a:lstStyle/>
          <a:p>
            <a:r>
              <a:rPr lang="en-US" altLang="en-US"/>
              <a:t>“United in diversity” is the motto of the European Union.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dirty="0"/>
              <a:t>The EU Motto</a:t>
            </a:r>
          </a:p>
        </p:txBody>
      </p:sp>
      <p:sp>
        <p:nvSpPr>
          <p:cNvPr id="18435" name="Rectangle 3"/>
          <p:cNvSpPr>
            <a:spLocks noGrp="1" noChangeArrowheads="1"/>
          </p:cNvSpPr>
          <p:nvPr>
            <p:ph type="body" idx="1"/>
          </p:nvPr>
        </p:nvSpPr>
        <p:spPr/>
        <p:txBody>
          <a:bodyPr/>
          <a:lstStyle/>
          <a:p>
            <a:endParaRPr lang="en-US" altLang="en-US"/>
          </a:p>
        </p:txBody>
      </p:sp>
      <p:pic>
        <p:nvPicPr>
          <p:cNvPr id="18437" name="Picture 5" descr="The motto in the 23 languages of European Union"/>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066800"/>
            <a:ext cx="8839200" cy="5791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a:t>EU Motto</a:t>
            </a:r>
          </a:p>
        </p:txBody>
      </p:sp>
      <p:sp>
        <p:nvSpPr>
          <p:cNvPr id="20483" name="Rectangle 3"/>
          <p:cNvSpPr>
            <a:spLocks noGrp="1" noChangeArrowheads="1"/>
          </p:cNvSpPr>
          <p:nvPr>
            <p:ph type="body" idx="1"/>
          </p:nvPr>
        </p:nvSpPr>
        <p:spPr/>
        <p:txBody>
          <a:bodyPr/>
          <a:lstStyle/>
          <a:p>
            <a:r>
              <a:rPr lang="en-US" altLang="en-US"/>
              <a:t>The motto means that, </a:t>
            </a:r>
          </a:p>
          <a:p>
            <a:r>
              <a:rPr lang="en-US" altLang="en-US"/>
              <a:t>via the EU, </a:t>
            </a:r>
          </a:p>
          <a:p>
            <a:r>
              <a:rPr lang="en-US" altLang="en-US"/>
              <a:t>Europeans are united in working together for peace and prosperity, </a:t>
            </a:r>
          </a:p>
          <a:p>
            <a:r>
              <a:rPr lang="en-US" altLang="en-US"/>
              <a:t>and that the many different cultures, traditions and languages in Europe are deemed to be a positive asset for the continent. </a:t>
            </a:r>
          </a:p>
          <a:p>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a:t>The EURO</a:t>
            </a:r>
          </a:p>
        </p:txBody>
      </p:sp>
      <p:sp>
        <p:nvSpPr>
          <p:cNvPr id="21507" name="Rectangle 3"/>
          <p:cNvSpPr>
            <a:spLocks noGrp="1" noChangeArrowheads="1"/>
          </p:cNvSpPr>
          <p:nvPr>
            <p:ph type="body" idx="1"/>
          </p:nvPr>
        </p:nvSpPr>
        <p:spPr/>
        <p:txBody>
          <a:bodyPr/>
          <a:lstStyle/>
          <a:p>
            <a:endParaRPr lang="en-US" altLang="en-US"/>
          </a:p>
        </p:txBody>
      </p:sp>
      <p:pic>
        <p:nvPicPr>
          <p:cNvPr id="21509" name="Picture 5" descr="Euro coins © StockXch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16063"/>
            <a:ext cx="8229600" cy="4673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b="1"/>
              <a:t>EUROPE DAY</a:t>
            </a:r>
          </a:p>
        </p:txBody>
      </p:sp>
      <p:sp>
        <p:nvSpPr>
          <p:cNvPr id="32771" name="Rectangle 3"/>
          <p:cNvSpPr>
            <a:spLocks noGrp="1" noChangeArrowheads="1"/>
          </p:cNvSpPr>
          <p:nvPr>
            <p:ph type="body" idx="1"/>
          </p:nvPr>
        </p:nvSpPr>
        <p:spPr/>
        <p:txBody>
          <a:bodyPr/>
          <a:lstStyle/>
          <a:p>
            <a:r>
              <a:rPr lang="en-US" altLang="en-US" b="1" dirty="0"/>
              <a:t>EUROPE DAY, May 9, marks the anniversary of the day in 1950 when the current European Union was “born”. </a:t>
            </a: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The EURO</a:t>
            </a:r>
          </a:p>
        </p:txBody>
      </p:sp>
      <p:sp>
        <p:nvSpPr>
          <p:cNvPr id="22531" name="Rectangle 3"/>
          <p:cNvSpPr>
            <a:spLocks noGrp="1" noChangeArrowheads="1"/>
          </p:cNvSpPr>
          <p:nvPr>
            <p:ph type="body" idx="1"/>
          </p:nvPr>
        </p:nvSpPr>
        <p:spPr/>
        <p:txBody>
          <a:bodyPr/>
          <a:lstStyle/>
          <a:p>
            <a:r>
              <a:rPr lang="en-US" dirty="0"/>
              <a:t>The </a:t>
            </a:r>
            <a:r>
              <a:rPr lang="en-US" i="1" dirty="0"/>
              <a:t>euro</a:t>
            </a:r>
            <a:r>
              <a:rPr lang="en-US" dirty="0"/>
              <a:t> is the most tangible proof of European integration </a:t>
            </a:r>
          </a:p>
          <a:p>
            <a:r>
              <a:rPr lang="en-US" dirty="0"/>
              <a:t>It is the common currency in 19 out of 28 </a:t>
            </a:r>
            <a:r>
              <a:rPr lang="en-US" i="1" dirty="0"/>
              <a:t>EU countries</a:t>
            </a:r>
            <a:r>
              <a:rPr lang="en-US" dirty="0"/>
              <a:t> and used as legal tender by more than 338 million people every day</a:t>
            </a:r>
          </a:p>
          <a:p>
            <a:r>
              <a:rPr lang="en-US" altLang="en-US" dirty="0"/>
              <a:t>The symbol for the euro is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a:t>The Euro</a:t>
            </a:r>
          </a:p>
        </p:txBody>
      </p:sp>
      <p:sp>
        <p:nvSpPr>
          <p:cNvPr id="23555" name="Rectangle 3"/>
          <p:cNvSpPr>
            <a:spLocks noGrp="1" noChangeArrowheads="1"/>
          </p:cNvSpPr>
          <p:nvPr>
            <p:ph type="body" idx="1"/>
          </p:nvPr>
        </p:nvSpPr>
        <p:spPr/>
        <p:txBody>
          <a:bodyPr/>
          <a:lstStyle/>
          <a:p>
            <a:r>
              <a:rPr lang="en-US" altLang="en-US" dirty="0"/>
              <a:t>The euro </a:t>
            </a:r>
            <a:r>
              <a:rPr lang="en-US" altLang="en-US" i="1" dirty="0"/>
              <a:t>bills</a:t>
            </a:r>
            <a:r>
              <a:rPr lang="en-US" altLang="en-US" dirty="0"/>
              <a:t> are identical in all countries </a:t>
            </a:r>
          </a:p>
          <a:p>
            <a:r>
              <a:rPr lang="en-US" altLang="en-US" dirty="0"/>
              <a:t>but each country issues its own </a:t>
            </a:r>
            <a:r>
              <a:rPr lang="en-US" altLang="en-US" i="1" dirty="0"/>
              <a:t>coins</a:t>
            </a:r>
            <a:r>
              <a:rPr lang="en-US" altLang="en-US" dirty="0"/>
              <a:t> </a:t>
            </a:r>
          </a:p>
          <a:p>
            <a:r>
              <a:rPr lang="en-US" altLang="en-US" dirty="0"/>
              <a:t>with one common side and one side displaying a distinctive national emblem.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t>EURO</a:t>
            </a:r>
          </a:p>
        </p:txBody>
      </p:sp>
      <p:sp>
        <p:nvSpPr>
          <p:cNvPr id="24579" name="Rectangle 3"/>
          <p:cNvSpPr>
            <a:spLocks noGrp="1" noChangeArrowheads="1"/>
          </p:cNvSpPr>
          <p:nvPr>
            <p:ph type="body" idx="1"/>
          </p:nvPr>
        </p:nvSpPr>
        <p:spPr/>
        <p:txBody>
          <a:bodyPr/>
          <a:lstStyle/>
          <a:p>
            <a:r>
              <a:rPr lang="en-US" altLang="en-US" dirty="0"/>
              <a:t>All the notes and coins can be used in all EU countries that have adopted the Euro, including many of their overseas entities, such as the Ceuta and Melilla, French Guiana, Guadeloupe, Martinique, Mayotte, </a:t>
            </a:r>
            <a:r>
              <a:rPr lang="en-US" altLang="en-US" dirty="0" err="1"/>
              <a:t>Réunion</a:t>
            </a:r>
            <a:r>
              <a:rPr lang="en-US" altLang="en-US" dirty="0"/>
              <a:t>, and Saint Pierre and Miquelon.</a:t>
            </a:r>
          </a:p>
          <a:p>
            <a:endParaRPr lang="en-US"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a:t>The EURO</a:t>
            </a:r>
          </a:p>
        </p:txBody>
      </p:sp>
      <p:sp>
        <p:nvSpPr>
          <p:cNvPr id="25603" name="Rectangle 3"/>
          <p:cNvSpPr>
            <a:spLocks noGrp="1" noChangeArrowheads="1"/>
          </p:cNvSpPr>
          <p:nvPr>
            <p:ph type="body" idx="1"/>
          </p:nvPr>
        </p:nvSpPr>
        <p:spPr/>
        <p:txBody>
          <a:bodyPr/>
          <a:lstStyle/>
          <a:p>
            <a:r>
              <a:rPr lang="en-US" altLang="en-US" dirty="0"/>
              <a:t>Monaco, San Marino and Vatican City have adopted the Euro as their national currency which also gives them the right to issue a certain number of euro coins with their own national sides. </a:t>
            </a:r>
          </a:p>
          <a:p>
            <a:r>
              <a:rPr lang="en-US" altLang="en-US" dirty="0"/>
              <a:t>A number of countries and territories use the euro as their </a:t>
            </a:r>
            <a:r>
              <a:rPr lang="en-US" altLang="en-US" i="1" dirty="0"/>
              <a:t>de facto </a:t>
            </a:r>
            <a:r>
              <a:rPr lang="en-US" altLang="en-US" dirty="0"/>
              <a:t>currency such as Andorra, Kosovo and Montenegro.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The Euro</a:t>
            </a:r>
          </a:p>
        </p:txBody>
      </p:sp>
      <p:sp>
        <p:nvSpPr>
          <p:cNvPr id="26627" name="Rectangle 3"/>
          <p:cNvSpPr>
            <a:spLocks noGrp="1" noChangeArrowheads="1"/>
          </p:cNvSpPr>
          <p:nvPr>
            <p:ph type="body" idx="1"/>
          </p:nvPr>
        </p:nvSpPr>
        <p:spPr/>
        <p:txBody>
          <a:bodyPr/>
          <a:lstStyle/>
          <a:p>
            <a:r>
              <a:rPr lang="en-US" altLang="en-US" dirty="0"/>
              <a:t>Denmark, Sweden and the United Kingdom do not currently use the euro. </a:t>
            </a:r>
          </a:p>
          <a:p>
            <a:endParaRPr lang="en-US" altLang="en-US" dirty="0"/>
          </a:p>
          <a:p>
            <a:r>
              <a:rPr lang="en-US" altLang="en-US" dirty="0"/>
              <a:t>Other States are outside the Eurozone but that there is a pledge to enter it once ready.</a:t>
            </a:r>
          </a:p>
          <a:p>
            <a:pPr marL="0" indent="0">
              <a:buNone/>
            </a:pPr>
            <a:r>
              <a:rPr lang="en-US" altLang="en-US" dirty="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a:t>Legal Status</a:t>
            </a:r>
          </a:p>
        </p:txBody>
      </p:sp>
      <p:sp>
        <p:nvSpPr>
          <p:cNvPr id="30723" name="Rectangle 3"/>
          <p:cNvSpPr>
            <a:spLocks noGrp="1" noChangeArrowheads="1"/>
          </p:cNvSpPr>
          <p:nvPr>
            <p:ph type="body" idx="1"/>
          </p:nvPr>
        </p:nvSpPr>
        <p:spPr/>
        <p:txBody>
          <a:bodyPr/>
          <a:lstStyle/>
          <a:p>
            <a:r>
              <a:rPr lang="en-US" altLang="en-US" dirty="0"/>
              <a:t>The European Constitution would have legally enshrined all the European symbols in the EU treaties. </a:t>
            </a:r>
          </a:p>
          <a:p>
            <a:endParaRPr lang="en-US" altLang="en-US" dirty="0"/>
          </a:p>
          <a:p>
            <a:r>
              <a:rPr lang="en-US" altLang="en-US" dirty="0"/>
              <a:t>However the Constitutional Treaty was not adopted.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dirty="0"/>
              <a:t>Legal Status</a:t>
            </a:r>
          </a:p>
        </p:txBody>
      </p:sp>
      <p:sp>
        <p:nvSpPr>
          <p:cNvPr id="31747" name="Rectangle 3"/>
          <p:cNvSpPr>
            <a:spLocks noGrp="1" noChangeArrowheads="1"/>
          </p:cNvSpPr>
          <p:nvPr>
            <p:ph type="body" idx="1"/>
          </p:nvPr>
        </p:nvSpPr>
        <p:spPr>
          <a:xfrm>
            <a:off x="381000" y="1600200"/>
            <a:ext cx="8534400" cy="4530725"/>
          </a:xfrm>
        </p:spPr>
        <p:txBody>
          <a:bodyPr/>
          <a:lstStyle/>
          <a:p>
            <a:r>
              <a:rPr lang="en-US" altLang="en-US" dirty="0"/>
              <a:t>The Constitution's replacement,</a:t>
            </a:r>
          </a:p>
          <a:p>
            <a:r>
              <a:rPr lang="en-US" altLang="en-US" dirty="0"/>
              <a:t> </a:t>
            </a:r>
          </a:p>
          <a:p>
            <a:r>
              <a:rPr lang="en-US" altLang="en-US" dirty="0"/>
              <a:t>the Treaty of Lisbon, </a:t>
            </a:r>
          </a:p>
          <a:p>
            <a:r>
              <a:rPr lang="en-US" altLang="en-US" dirty="0"/>
              <a:t>contains a declaration by sixteen members supporting the symbols.</a:t>
            </a:r>
          </a:p>
          <a:p>
            <a:r>
              <a:rPr lang="en-US" altLang="en-US" dirty="0"/>
              <a:t>The European Parliament formally </a:t>
            </a:r>
            <a:r>
              <a:rPr lang="en-US" altLang="en-US" dirty="0" err="1"/>
              <a:t>recognised</a:t>
            </a:r>
            <a:r>
              <a:rPr lang="en-US" altLang="en-US" dirty="0"/>
              <a:t> the May 9 holiday in October 2008.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a:t>Schuman’s speech</a:t>
            </a:r>
          </a:p>
        </p:txBody>
      </p:sp>
      <p:sp>
        <p:nvSpPr>
          <p:cNvPr id="34819" name="Rectangle 3"/>
          <p:cNvSpPr>
            <a:spLocks noGrp="1" noChangeArrowheads="1"/>
          </p:cNvSpPr>
          <p:nvPr>
            <p:ph type="body" idx="1"/>
          </p:nvPr>
        </p:nvSpPr>
        <p:spPr/>
        <p:txBody>
          <a:bodyPr/>
          <a:lstStyle/>
          <a:p>
            <a:r>
              <a:rPr lang="en-US" altLang="en-US" b="1"/>
              <a:t>French Foreign Minister Robert Schuman gave a speech calling for European countries to combine their coal and steel production under a single European institution, </a:t>
            </a:r>
          </a:p>
          <a:p>
            <a:r>
              <a:rPr lang="en-US" altLang="en-US" b="1"/>
              <a:t>paving the way to our current European Union.</a:t>
            </a:r>
            <a:r>
              <a:rPr lang="en-US" altLang="en-US"/>
              <a:t> </a:t>
            </a:r>
          </a:p>
          <a:p>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en-US" altLang="en-US"/>
          </a:p>
        </p:txBody>
      </p:sp>
      <p:pic>
        <p:nvPicPr>
          <p:cNvPr id="10244" name="Picture 4" descr="Picture - Schuman Declaration of 9 May 1950"/>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304800"/>
            <a:ext cx="8991600" cy="6324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a:t>Schuman Declaration</a:t>
            </a:r>
          </a:p>
        </p:txBody>
      </p:sp>
      <p:sp>
        <p:nvSpPr>
          <p:cNvPr id="3075" name="Rectangle 3"/>
          <p:cNvSpPr>
            <a:spLocks noGrp="1" noChangeArrowheads="1"/>
          </p:cNvSpPr>
          <p:nvPr>
            <p:ph type="body" idx="1"/>
          </p:nvPr>
        </p:nvSpPr>
        <p:spPr/>
        <p:txBody>
          <a:bodyPr/>
          <a:lstStyle/>
          <a:p>
            <a:r>
              <a:rPr lang="en-US" altLang="en-US"/>
              <a:t>The proposal </a:t>
            </a:r>
          </a:p>
          <a:p>
            <a:r>
              <a:rPr lang="en-US" altLang="en-US"/>
              <a:t>on the creation of an organised Europe, indispensable to the maintenance of peaceful relations</a:t>
            </a:r>
          </a:p>
          <a:p>
            <a:r>
              <a:rPr lang="en-US" altLang="en-US"/>
              <a:t>=</a:t>
            </a:r>
          </a:p>
          <a:p>
            <a:r>
              <a:rPr lang="en-US" altLang="en-US"/>
              <a:t>Schuman Declaration.</a:t>
            </a:r>
            <a:br>
              <a:rPr lang="en-US" altLang="en-US"/>
            </a:br>
            <a:br>
              <a:rPr lang="en-US" altLang="en-US"/>
            </a:br>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t>Schuman declaration</a:t>
            </a:r>
          </a:p>
        </p:txBody>
      </p:sp>
      <p:sp>
        <p:nvSpPr>
          <p:cNvPr id="4099" name="Rectangle 3"/>
          <p:cNvSpPr>
            <a:spLocks noGrp="1" noChangeArrowheads="1"/>
          </p:cNvSpPr>
          <p:nvPr>
            <p:ph type="body" idx="1"/>
          </p:nvPr>
        </p:nvSpPr>
        <p:spPr/>
        <p:txBody>
          <a:bodyPr/>
          <a:lstStyle/>
          <a:p>
            <a:r>
              <a:rPr lang="en-US" altLang="en-US"/>
              <a:t>The "Schuman declaration", </a:t>
            </a:r>
          </a:p>
          <a:p>
            <a:r>
              <a:rPr lang="en-US" altLang="en-US"/>
              <a:t>is considered to be </a:t>
            </a:r>
          </a:p>
          <a:p>
            <a:r>
              <a:rPr lang="en-US" altLang="en-US"/>
              <a:t>the beginning of the creation of what is now the European Union.</a:t>
            </a:r>
            <a:br>
              <a:rPr lang="en-US" altLang="en-US"/>
            </a:br>
            <a:br>
              <a:rPr lang="en-US" altLang="en-US"/>
            </a:br>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Europe Day</a:t>
            </a:r>
          </a:p>
        </p:txBody>
      </p:sp>
      <p:sp>
        <p:nvSpPr>
          <p:cNvPr id="5123" name="Rectangle 3"/>
          <p:cNvSpPr>
            <a:spLocks noGrp="1" noChangeArrowheads="1"/>
          </p:cNvSpPr>
          <p:nvPr>
            <p:ph type="body" idx="1"/>
          </p:nvPr>
        </p:nvSpPr>
        <p:spPr/>
        <p:txBody>
          <a:bodyPr/>
          <a:lstStyle/>
          <a:p>
            <a:pPr>
              <a:buFont typeface="Wingdings" panose="05000000000000000000" pitchFamily="2" charset="2"/>
              <a:buNone/>
            </a:pPr>
            <a:br>
              <a:rPr lang="en-US" altLang="en-US" dirty="0"/>
            </a:br>
            <a:r>
              <a:rPr lang="en-US" altLang="en-US" dirty="0"/>
              <a:t>The 9th of May has become a </a:t>
            </a:r>
            <a:r>
              <a:rPr lang="en-US" altLang="en-US" sz="4000" b="1" dirty="0"/>
              <a:t>European symbol</a:t>
            </a:r>
            <a:r>
              <a:rPr lang="en-US" altLang="en-US" dirty="0"/>
              <a:t> (Europe Day) </a:t>
            </a:r>
          </a:p>
          <a:p>
            <a:pPr>
              <a:buFont typeface="Wingdings" panose="05000000000000000000" pitchFamily="2" charset="2"/>
              <a:buNone/>
            </a:pPr>
            <a:r>
              <a:rPr lang="en-US" altLang="en-US" dirty="0"/>
              <a:t>	which, along with the flag, the anthem, the motto and the single currency (the EURO), </a:t>
            </a:r>
          </a:p>
          <a:p>
            <a:pPr>
              <a:buFont typeface="Wingdings" panose="05000000000000000000" pitchFamily="2" charset="2"/>
              <a:buNone/>
            </a:pPr>
            <a:r>
              <a:rPr lang="en-US" altLang="en-US" dirty="0"/>
              <a:t>	identifies the European Union.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t>Europe Day</a:t>
            </a:r>
          </a:p>
        </p:txBody>
      </p:sp>
      <p:sp>
        <p:nvSpPr>
          <p:cNvPr id="29699" name="Rectangle 3"/>
          <p:cNvSpPr>
            <a:spLocks noGrp="1" noChangeArrowheads="1"/>
          </p:cNvSpPr>
          <p:nvPr>
            <p:ph type="body" idx="1"/>
          </p:nvPr>
        </p:nvSpPr>
        <p:spPr/>
        <p:txBody>
          <a:bodyPr/>
          <a:lstStyle/>
          <a:p>
            <a:pPr>
              <a:buFont typeface="Wingdings" panose="05000000000000000000" pitchFamily="2" charset="2"/>
              <a:buNone/>
            </a:pPr>
            <a:r>
              <a:rPr lang="en-US" altLang="en-US"/>
              <a:t>Europe Day is the occasion for activities and festivities that are aimed at bringing Europe closer to its citizens and peoples of the Union closer to one another.</a:t>
            </a:r>
          </a:p>
          <a:p>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a:t>Other EU Symbols</a:t>
            </a:r>
          </a:p>
        </p:txBody>
      </p:sp>
      <p:sp>
        <p:nvSpPr>
          <p:cNvPr id="12291" name="Rectangle 3"/>
          <p:cNvSpPr>
            <a:spLocks noGrp="1" noChangeArrowheads="1"/>
          </p:cNvSpPr>
          <p:nvPr>
            <p:ph type="body" idx="1"/>
          </p:nvPr>
        </p:nvSpPr>
        <p:spPr/>
        <p:txBody>
          <a:bodyPr/>
          <a:lstStyle/>
          <a:p>
            <a:r>
              <a:rPr lang="en-US" altLang="en-US"/>
              <a:t>European flag</a:t>
            </a:r>
          </a:p>
          <a:p>
            <a:r>
              <a:rPr lang="en-US" altLang="en-US"/>
              <a:t>Anthem</a:t>
            </a:r>
          </a:p>
          <a:p>
            <a:r>
              <a:rPr lang="en-US" altLang="en-US"/>
              <a:t>Motto</a:t>
            </a:r>
          </a:p>
          <a:p>
            <a:r>
              <a:rPr lang="en-US" altLang="en-US"/>
              <a:t>Euro </a:t>
            </a:r>
          </a:p>
        </p:txBody>
      </p:sp>
    </p:spTree>
  </p:cSld>
  <p:clrMapOvr>
    <a:masterClrMapping/>
  </p:clrMapOvr>
</p:sld>
</file>

<file path=ppt/theme/theme1.xml><?xml version="1.0" encoding="utf-8"?>
<a:theme xmlns:a="http://schemas.openxmlformats.org/drawingml/2006/main" name="Balance">
  <a:themeElements>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Balance</Template>
  <TotalTime>100</TotalTime>
  <Words>682</Words>
  <Application>Microsoft Macintosh PowerPoint</Application>
  <PresentationFormat>On-screen Show (4:3)</PresentationFormat>
  <Paragraphs>82</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Tahoma</vt:lpstr>
      <vt:lpstr>Wingdings</vt:lpstr>
      <vt:lpstr>Balance</vt:lpstr>
      <vt:lpstr>PowerPoint Presentation</vt:lpstr>
      <vt:lpstr>EUROPE DAY</vt:lpstr>
      <vt:lpstr>Schuman’s speech</vt:lpstr>
      <vt:lpstr>PowerPoint Presentation</vt:lpstr>
      <vt:lpstr>Schuman Declaration</vt:lpstr>
      <vt:lpstr>Schuman declaration</vt:lpstr>
      <vt:lpstr>Europe Day</vt:lpstr>
      <vt:lpstr>Europe Day</vt:lpstr>
      <vt:lpstr>Other EU Symbols</vt:lpstr>
      <vt:lpstr>EU Flag</vt:lpstr>
      <vt:lpstr>EU Flag</vt:lpstr>
      <vt:lpstr>EU Flag</vt:lpstr>
      <vt:lpstr>EU Anthem</vt:lpstr>
      <vt:lpstr>The EU Anthem</vt:lpstr>
      <vt:lpstr>EU Anthem</vt:lpstr>
      <vt:lpstr>EU Motto</vt:lpstr>
      <vt:lpstr>The EU Motto</vt:lpstr>
      <vt:lpstr>EU Motto</vt:lpstr>
      <vt:lpstr>The EURO</vt:lpstr>
      <vt:lpstr>The EURO</vt:lpstr>
      <vt:lpstr>The Euro</vt:lpstr>
      <vt:lpstr>EURO</vt:lpstr>
      <vt:lpstr>The EURO</vt:lpstr>
      <vt:lpstr>The Euro</vt:lpstr>
      <vt:lpstr>Legal Status</vt:lpstr>
      <vt:lpstr>Legal Status</vt:lpstr>
    </vt:vector>
  </TitlesOfParts>
  <Company>UMac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CSB</dc:creator>
  <cp:lastModifiedBy>pcanelas</cp:lastModifiedBy>
  <cp:revision>7</cp:revision>
  <dcterms:created xsi:type="dcterms:W3CDTF">2009-05-09T01:06:56Z</dcterms:created>
  <dcterms:modified xsi:type="dcterms:W3CDTF">2019-05-08T14:21:07Z</dcterms:modified>
</cp:coreProperties>
</file>